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Spectral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650C4E-9218-4B95-B9A8-BC04C5021C01}">
  <a:tblStyle styleId="{58650C4E-9218-4B95-B9A8-BC04C5021C0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2F3FBAC-608A-4892-BE8E-0B1D7341B19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7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SpectralLight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boldItalic.fntdata"/><Relationship Id="rId30" Type="http://schemas.openxmlformats.org/officeDocument/2006/relationships/font" Target="fonts/Spectral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2d8207d95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f2d8207d95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2d8207d95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f2d8207d95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2d8207d95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f2d8207d95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linkedin.com/in/harvey-lee-0328741b/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linkedin.com/in/harvey-lee-0328741b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S.M.A.R.T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13650" y="152400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Created by </a:t>
            </a:r>
            <a:r>
              <a:rPr lang="en-US" sz="750" u="sng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Harvey Lee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1" name="Google Shape;131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5" name="Google Shape;135;p18"/>
          <p:cNvPicPr preferRelativeResize="0"/>
          <p:nvPr/>
        </p:nvPicPr>
        <p:blipFill rotWithShape="1">
          <a:blip r:embed="rId2">
            <a:alphaModFix/>
          </a:blip>
          <a:srcRect b="331" l="6638" r="90476" t="5079"/>
          <a:stretch/>
        </p:blipFill>
        <p:spPr>
          <a:xfrm>
            <a:off x="-1" y="-6547"/>
            <a:ext cx="195044" cy="5156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ype_pma_color.png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551" y="274771"/>
            <a:ext cx="1610512" cy="21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7282861" y="4868729"/>
            <a:ext cx="13683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FF5D4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by </a:t>
            </a:r>
            <a:r>
              <a:rPr b="1" i="0" lang="en-US" sz="75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Harvey Lee</a:t>
            </a:r>
            <a:endParaRPr b="1" i="0" sz="750" u="none" cap="none" strike="noStrike">
              <a:solidFill>
                <a:srgbClr val="FF5D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3056180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3532571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4" name="Google Shape;144;p19"/>
          <p:cNvGraphicFramePr/>
          <p:nvPr/>
        </p:nvGraphicFramePr>
        <p:xfrm>
          <a:off x="357592" y="1470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{58650C4E-9218-4B95-B9A8-BC04C5021C01}</a:tableStyleId>
              </a:tblPr>
              <a:tblGrid>
                <a:gridCol w="2071775"/>
                <a:gridCol w="2071775"/>
                <a:gridCol w="2071775"/>
                <a:gridCol w="2071775"/>
              </a:tblGrid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Systems &amp; Processes</a:t>
                      </a:r>
                      <a:endParaRPr b="1" sz="8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Learn what currently exists across stakeholder groups for reporting, analysis and Rhythm of the Business (business calendar)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Scope consolidation, optimization and define goals and objectives across key stakeholder groups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Propose 1</a:t>
                      </a:r>
                      <a:r>
                        <a:rPr baseline="30000"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st</a:t>
                      </a: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version of new business calendar, KPI benchmarks, analytics dashboard as single source of truth</a:t>
                      </a:r>
                      <a:endParaRPr sz="800" u="none" cap="none" strike="noStrik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Domain &amp; Product</a:t>
                      </a:r>
                      <a:endParaRPr b="1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Immerse self in Product and Domain learning across all key business’s/products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Scope business &amp; product priorities, focus, and key gaps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Draft proposal on product focus aligned to business objectives, mitigation plan to address gaps and insight plans to discover new opportunity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D4C"/>
                        </a:buClr>
                        <a:buSzPts val="800"/>
                        <a:buFont typeface="Helvetica Neue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Personal &amp; Team Development</a:t>
                      </a:r>
                      <a:endParaRPr b="1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Define role and responsibility, agree KPI and 90-day S.M.A.R.T. plan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Team hiring needs, scope job descriptions, start hiring process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Complete 1</a:t>
                      </a:r>
                      <a:r>
                        <a:rPr baseline="30000"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st</a:t>
                      </a: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stage interview process. Define 1-year Objectives for self and to-be-hired  team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D4C"/>
                        </a:buClr>
                        <a:buSzPts val="800"/>
                        <a:buFont typeface="Helvetica Neue"/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Business Growth &amp; Priorities</a:t>
                      </a:r>
                      <a:endParaRPr b="1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Listen to and document stakeholder priorities, Corporate goals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 the ‘how’ we get to goals/objectives with what is known at 30-60 days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Proposal of short/medium/long term growth and where Product Marketing adds value to drive product success 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22850" marB="2285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19"/>
          <p:cNvSpPr/>
          <p:nvPr/>
        </p:nvSpPr>
        <p:spPr>
          <a:xfrm>
            <a:off x="5188775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665166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33941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781580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57592" y="250957"/>
            <a:ext cx="1898847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465168" y="1026527"/>
            <a:ext cx="8241862" cy="3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19"/>
          <p:cNvSpPr/>
          <p:nvPr/>
        </p:nvSpPr>
        <p:spPr>
          <a:xfrm rot="10800000">
            <a:off x="3076267" y="1026530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10800000">
            <a:off x="5214945" y="1031613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 rot="10800000">
            <a:off x="7465335" y="1031612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2506920" y="78556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Understand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597892" y="788575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Assess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6698853" y="79088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Optimize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 rot="3120418">
            <a:off x="2931263" y="1162844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 rot="3207457">
            <a:off x="5085602" y="118165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 rot="3216108">
            <a:off x="7326800" y="114767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322217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30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364479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60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761129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90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/>
        </p:nvSpPr>
        <p:spPr>
          <a:xfrm>
            <a:off x="49401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System &amp; Processes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>
            <a:off x="509650" y="1049416"/>
            <a:ext cx="8113277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70" name="Google Shape;170;p20"/>
          <p:cNvGraphicFramePr/>
          <p:nvPr/>
        </p:nvGraphicFramePr>
        <p:xfrm>
          <a:off x="494011" y="1642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{B2F3FBAC-608A-4892-BE8E-0B1D7341B197}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Build understanding of the internal business calendar (Rhythm of the Business aka. RoB)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Build understanding of the internal analytical/reporting systems at present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Assess business needs for reporting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Define goals and objectives/KPIs across key stakeholder groups for reporting purposes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Propose aligned ‘single source of truth’ for reporting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Proposal for complete Rhythm of the Business calendar to match new growth/marketing team agenda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document with known RoB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document with known reporting tools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SWOT/Pro-Con-Conclusion doc for all tools in line with business needs assessment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document with set of aligned objectives/KPIs across key stakeholder groups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 dashboard/scorecard proposal around which  data sources can be inputs to pre-agreed KPI’s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one defined business calendar of key meetings cross group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Core information obtainable and already available from other stakeholders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Core information obtainable and already available from other stakeholders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Assessment is done based on what exists today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In interest of key stakeholder alignment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Scoping is achievable, tangibility to a dashboard would be TBC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 already good proximity of the team, value of such meetings will be understood (after pre-briefing given)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Key to understand internal business cadence for planning, reporting, reviewing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Sources of measurement, are required to measure what we do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Assessment required to be able to make future proposal to meet business needs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Required to ensure what we are measuring and what success looks like cross group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An easy-to-use tool for measurement is always relevant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Important for key stakeholder groups to meeting formally to discuss the business performance and opportunity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2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0"/>
          <p:cNvSpPr txBox="1"/>
          <p:nvPr/>
        </p:nvSpPr>
        <p:spPr>
          <a:xfrm>
            <a:off x="163970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Learn what currently exists across groups in reporting, analysis and Rhythm of the Business (business calendar)</a:t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3953267" y="1054043"/>
            <a:ext cx="2356095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Scope consolidation, optimization and define goals and objectives across key</a:t>
            </a:r>
            <a:b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stakeholder groups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630936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Propose 1</a:t>
            </a:r>
            <a:r>
              <a:rPr baseline="30000" lang="en-US" sz="750">
                <a:latin typeface="Poppins Light"/>
                <a:ea typeface="Poppins Light"/>
                <a:cs typeface="Poppins Light"/>
                <a:sym typeface="Poppins Light"/>
              </a:rPr>
              <a:t>st</a:t>
            </a: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 version of new business calendar, KPI benchmarks, analytics dashboard as single source of truth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Domain &amp; Product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80" name="Google Shape;180;p21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81" name="Google Shape;181;p21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{B2F3FBAC-608A-4892-BE8E-0B1D7341B197}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Training on &lt;Product Name&gt;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Learn customer journey’s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Take a walk in the client's shoes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SWOT on key products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Positioning documents for &lt;Product Name&gt;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Research proposal to build out on what’s known and the known gaps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Demonstratable ability to demo product in 30-60 days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Demonstrable ability to articulate basic CJ for each product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Meet/shadow six clients of Connect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Three SWOTS, one for each product line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One/two-page  document with positioning framework and RTB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plan based on customer-focus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spending time with  product team for hands on training, based in London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CJ maps that currently exist (assumed) shared/walked through with me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Get sales/account managers to set up meetings at client's premises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 60 days immersive learning and collaboration behind me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Output is a simple PPT slide(s)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Prioritize budget towards goal, in case of constraint, use form of direct-to-client methods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&lt;Product Name&gt;  is the key product in the portfolio, deep knowledge required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Closeness to the ‘how’ customers take their journey with &lt;Product Name&gt; paramount to own understanding/thinking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Being ‘in-field’ gives the context that quantitative insights can’t give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View of SWOT across stakeholder’s, key to alignment of challenges and opportunities cross group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Key to understand where product sits in market and customers mind. Does the product reality match or exceed the product promise?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You can never know enough about your clients. Deep insights are a lifeblood of PM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7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90 days of draft plan approval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1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Immerse self in Product &amp;</a:t>
            </a:r>
            <a:b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Domain learning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Scope business priorities &amp; key gaps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Poppins Light"/>
                <a:ea typeface="Poppins Light"/>
                <a:cs typeface="Poppins Light"/>
                <a:sym typeface="Poppins Light"/>
              </a:rPr>
              <a:t>Draft proposal to product focus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/>
        </p:nvSpPr>
        <p:spPr>
          <a:xfrm>
            <a:off x="494000" y="273850"/>
            <a:ext cx="8113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Personal &amp; Team Development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91" name="Google Shape;191;p22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92" name="Google Shape;192;p22"/>
          <p:cNvGraphicFramePr/>
          <p:nvPr/>
        </p:nvGraphicFramePr>
        <p:xfrm>
          <a:off x="494011" y="16065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{B2F3FBAC-608A-4892-BE8E-0B1D7341B197}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Agree 90-day plan for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Scope KPI’s for future aligned measurement on what success looks like (PMM team)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Write Job Descriptions for each PPM role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Draft 1-year MBO (Management by Objectives)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Define team learning plan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PM Team charter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bought-into document from line manager based around S.M.A.R.T. Objectives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page of definitions of measurement across various touch points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Deliver three JD’s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set of annual MBO’s 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Create one opportunity per quarter for team to learn as whole or individuals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single page document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Simple and aligned  document owned and delivered by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Yes, with up to 60 days immersive learning and collaboration behind me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Once some basic assessment done by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Yes, once some intermediate assessment done by self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Pool previous learnings and insights to new learning plan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Alignment to objectives  of the PMM Team will form part of the basis of team charter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Aligned Management by Objective (MBO) agreement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Marketing that’s measurable is key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JD’s essential to hiring process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This is a  basic business requirement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Creating a learn-it-all culture/share-it-all culture will help contribute to growing a high performing team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PMM team and stakeholders know what team is responsible for, what team is aligned to and the way the team works (values, etc.)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6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8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22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Define role and responsibility, agree KPI and 90-day S.M.A.R.T. plan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Team hiring needs, scope job descriptions, start hiring process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Complete 1</a:t>
            </a:r>
            <a:r>
              <a:rPr baseline="30000" lang="en-US" sz="730">
                <a:latin typeface="Poppins Light"/>
                <a:ea typeface="Poppins Light"/>
                <a:cs typeface="Poppins Light"/>
                <a:sym typeface="Poppins Light"/>
              </a:rPr>
              <a:t>st</a:t>
            </a: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 stage interview process.</a:t>
            </a:r>
            <a:b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730">
                <a:latin typeface="Poppins Light"/>
                <a:ea typeface="Poppins Light"/>
                <a:cs typeface="Poppins Light"/>
                <a:sym typeface="Poppins Light"/>
              </a:rPr>
              <a:t>Define 1-year Objectives for self and to-be-hired  team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</a:t>
            </a:r>
            <a:r>
              <a:rPr lang="en-US" sz="2099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Business Growth &amp; Priorities</a:t>
            </a: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03" name="Google Shape;203;p23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{B2F3FBAC-608A-4892-BE8E-0B1D7341B197}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Shadow stakeholders to learn more about their roles, value and challenges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Communicate the value of Product Marketing as a new function and what it means to other stakeholder groups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Market sizing and total addressable market sizing exercise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Map historical business performance to addressable market size and highlight share trends (&lt;Product Name&gt; + competition)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Portfolio relationship matrix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Product Funnel Optimization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Shadow one  stakeholder per group/team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presentation to each key stakeholder group to highlight value of PMM to them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excel file with all relevant data contained (3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source)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By excel file with all relevant data contained (3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source) plus internal revenue/user data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PPT presentation with product offering by segment/size. Feature cross-fertilization where possible (allowing for correct level of insights available)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Document tracking the product funnel performance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One day per stakeholder per group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Approach to cross-group stakeholders in call to realize new value creation and ways to work together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Assumed that 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able to or already does supply such data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Assumed that 3</a:t>
                      </a:r>
                      <a:r>
                        <a:rPr baseline="30000"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rd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party able to or already does supply such data (as previous Objective)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In basic form at least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 assistance of Product Team and data team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Leaning more about other groups key to PPM function in a nexus role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 PMM is a new function in the team, it’s very relevant to introduce it properly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Totally relevant to understand the ‘size of the prize’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Measuring and tracking our ‘slice’ of the ‘prize’ is key to this specific  ongoing KPI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Understanding the  relationships in portfolio critical to selling </a:t>
                      </a:r>
                      <a:r>
                        <a:rPr lang="en-US" sz="650" u="sng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right product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to </a:t>
                      </a:r>
                      <a:r>
                        <a:rPr lang="en-US" sz="650" u="sng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right audience</a:t>
                      </a: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 at </a:t>
                      </a:r>
                      <a:r>
                        <a:rPr lang="en-US" sz="650" u="sng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right time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Understanding adoption, conversion, churn and usage rates one of the keys to product success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2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30-60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60-90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65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Within 90 days of start date</a:t>
                      </a:r>
                      <a:endParaRPr sz="65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4" name="Google Shape;204;p23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Listen to and document stakeholder priorities, Corporate goals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Asses the ‘how’ we get to goals/objectives with what is known at 30-60 days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latin typeface="Poppins Light"/>
                <a:ea typeface="Poppins Light"/>
                <a:cs typeface="Poppins Light"/>
                <a:sym typeface="Poppins Light"/>
              </a:rPr>
              <a:t>Proposal of short/medium/long term growth and where Product Marketing adds value to drive product success forward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